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5" r:id="rId2"/>
    <p:sldId id="291" r:id="rId3"/>
    <p:sldId id="289" r:id="rId4"/>
    <p:sldId id="276" r:id="rId5"/>
    <p:sldId id="290" r:id="rId6"/>
    <p:sldId id="293" r:id="rId7"/>
    <p:sldId id="296" r:id="rId8"/>
    <p:sldId id="300" r:id="rId9"/>
    <p:sldId id="308" r:id="rId10"/>
    <p:sldId id="303" r:id="rId11"/>
    <p:sldId id="315" r:id="rId12"/>
    <p:sldId id="316" r:id="rId13"/>
    <p:sldId id="298" r:id="rId14"/>
    <p:sldId id="309" r:id="rId15"/>
    <p:sldId id="310" r:id="rId16"/>
    <p:sldId id="313" r:id="rId17"/>
    <p:sldId id="312" r:id="rId18"/>
    <p:sldId id="326" r:id="rId19"/>
    <p:sldId id="317" r:id="rId20"/>
    <p:sldId id="286" r:id="rId21"/>
    <p:sldId id="324" r:id="rId22"/>
    <p:sldId id="301" r:id="rId23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C76700D5-4FE1-934D-879B-9537A9B90246}">
          <p14:sldIdLst>
            <p14:sldId id="275"/>
            <p14:sldId id="291"/>
            <p14:sldId id="289"/>
            <p14:sldId id="276"/>
            <p14:sldId id="290"/>
            <p14:sldId id="293"/>
            <p14:sldId id="296"/>
            <p14:sldId id="300"/>
            <p14:sldId id="308"/>
            <p14:sldId id="303"/>
            <p14:sldId id="315"/>
            <p14:sldId id="316"/>
            <p14:sldId id="298"/>
            <p14:sldId id="309"/>
            <p14:sldId id="310"/>
            <p14:sldId id="313"/>
            <p14:sldId id="312"/>
            <p14:sldId id="326"/>
            <p14:sldId id="317"/>
            <p14:sldId id="286"/>
            <p14:sldId id="324"/>
          </p14:sldIdLst>
        </p14:section>
        <p14:section name="バックスライド" id="{2A5DA41C-7E58-B047-BF33-3C65F73FEDB1}">
          <p14:sldIdLst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間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テーマ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間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間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間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9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sakazukuze:Downloads:&#23455;&#39443;2&#32113;&#35336;&#20966;&#29702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sakazukuze:Desktop:2014-12-1&#36215;&#24202;&#12395;&#38306;&#12377;&#12427;&#12450;&#12531;&#12465;&#12540;&#12488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sakazukuze:Desktop:2014-12-1&#36215;&#24202;&#12395;&#38306;&#12377;&#12427;&#12450;&#12531;&#12465;&#12540;&#1248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会話を始めたとき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Sheet2!$D$2:$D$8</c:f>
              <c:numCache>
                <c:formatCode>General</c:formatCode>
                <c:ptCount val="7"/>
                <c:pt idx="0">
                  <c:v>3.0</c:v>
                </c:pt>
                <c:pt idx="1">
                  <c:v>4.0</c:v>
                </c:pt>
                <c:pt idx="2">
                  <c:v>3.0</c:v>
                </c:pt>
                <c:pt idx="3">
                  <c:v>2.0</c:v>
                </c:pt>
                <c:pt idx="4">
                  <c:v>4.0</c:v>
                </c:pt>
                <c:pt idx="5">
                  <c:v>3.0</c:v>
                </c:pt>
                <c:pt idx="6">
                  <c:v>3.0</c:v>
                </c:pt>
              </c:numCache>
            </c:numRef>
          </c:val>
        </c:ser>
        <c:ser>
          <c:idx val="1"/>
          <c:order val="1"/>
          <c:tx>
            <c:v>会話を終えたとき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Sheet2!$E$2:$E$8</c:f>
              <c:numCache>
                <c:formatCode>General</c:formatCode>
                <c:ptCount val="7"/>
                <c:pt idx="0">
                  <c:v>4.0</c:v>
                </c:pt>
                <c:pt idx="1">
                  <c:v>5.0</c:v>
                </c:pt>
                <c:pt idx="2">
                  <c:v>5.0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7380776"/>
        <c:axId val="-2137374392"/>
      </c:barChart>
      <c:catAx>
        <c:axId val="-2137380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1400"/>
                  <a:t>協力者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37374392"/>
        <c:crosses val="autoZero"/>
        <c:auto val="1"/>
        <c:lblAlgn val="ctr"/>
        <c:lblOffset val="100"/>
        <c:noMultiLvlLbl val="0"/>
      </c:catAx>
      <c:valAx>
        <c:axId val="-2137374392"/>
        <c:scaling>
          <c:orientation val="minMax"/>
          <c:max val="7.0"/>
          <c:min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sz="2000"/>
                  <a:t>頭の冴え具合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37380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Sheet1!$B$21:$B$28</c:f>
              <c:strCache>
                <c:ptCount val="8"/>
                <c:pt idx="0">
                  <c:v>無理やり布団をはがされる</c:v>
                </c:pt>
                <c:pt idx="1">
                  <c:v>水をかけられる</c:v>
                </c:pt>
                <c:pt idx="2">
                  <c:v>布団が90度回転し、追い出される</c:v>
                </c:pt>
                <c:pt idx="3">
                  <c:v>刺激臭</c:v>
                </c:pt>
                <c:pt idx="4">
                  <c:v>電気ショック</c:v>
                </c:pt>
                <c:pt idx="5">
                  <c:v>強烈な光</c:v>
                </c:pt>
                <c:pt idx="6">
                  <c:v>刺激物を食べさせられる</c:v>
                </c:pt>
                <c:pt idx="7">
                  <c:v>その他</c:v>
                </c:pt>
              </c:strCache>
            </c:strRef>
          </c:cat>
          <c:val>
            <c:numRef>
              <c:f>Sheet1!$C$21:$C$28</c:f>
              <c:numCache>
                <c:formatCode>General</c:formatCode>
                <c:ptCount val="8"/>
                <c:pt idx="0">
                  <c:v>21.0</c:v>
                </c:pt>
                <c:pt idx="1">
                  <c:v>13.0</c:v>
                </c:pt>
                <c:pt idx="2">
                  <c:v>12.0</c:v>
                </c:pt>
                <c:pt idx="3">
                  <c:v>6.0</c:v>
                </c:pt>
                <c:pt idx="4">
                  <c:v>10.0</c:v>
                </c:pt>
                <c:pt idx="5">
                  <c:v>14.0</c:v>
                </c:pt>
                <c:pt idx="6">
                  <c:v>2.0</c:v>
                </c:pt>
                <c:pt idx="7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137288184"/>
        <c:axId val="-2137284456"/>
      </c:barChart>
      <c:catAx>
        <c:axId val="-2137288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37284456"/>
        <c:crosses val="autoZero"/>
        <c:auto val="1"/>
        <c:lblAlgn val="ctr"/>
        <c:lblOffset val="100"/>
        <c:noMultiLvlLbl val="0"/>
      </c:catAx>
      <c:valAx>
        <c:axId val="-2137284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37288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Sheet1!$A$1:$A$4</c:f>
              <c:strCache>
                <c:ptCount val="4"/>
                <c:pt idx="0">
                  <c:v>気合</c:v>
                </c:pt>
                <c:pt idx="1">
                  <c:v>他人の協力</c:v>
                </c:pt>
                <c:pt idx="2">
                  <c:v>部屋を暖める</c:v>
                </c:pt>
                <c:pt idx="3">
                  <c:v>その他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24.0</c:v>
                </c:pt>
                <c:pt idx="1">
                  <c:v>7.0</c:v>
                </c:pt>
                <c:pt idx="2">
                  <c:v>4.0</c:v>
                </c:pt>
                <c:pt idx="3">
                  <c:v>18.0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9772965879265"/>
          <c:y val="0.829281860600758"/>
          <c:w val="0.628231846019248"/>
          <c:h val="0.1429403616214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D1948-0C32-5949-B203-5CFC2F2B1C93}" type="datetimeFigureOut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9252D-2095-BD4B-BF89-D096FB3028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60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70740-6C6B-4840-9D8E-968140C72A68}" type="datetimeFigureOut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C1558-30E9-844D-ACC6-1D047D5FFF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373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1FB7-80DB-E141-B5A7-CC0A40AD79E8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628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E3DC-1FDE-884B-A301-F6559831FEB8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97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C3F3-6830-BE4D-8041-609059D8D700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107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10F1-C669-5F4F-AEC6-238AC02B6542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462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E437-E59B-CC4D-92CA-4EE80D1B211B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78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523-3EFD-B244-81C5-81E3882947B4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14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EED-F28F-EE49-82D1-E629B9ECCF00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70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C810-81CD-714C-84A8-7F8056CAE5DE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42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838-35E6-6343-8FDA-0A25425D2CA2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02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86A31-E86E-794A-A4E6-3C88E03FF476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53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454F-C6A6-4A4F-841B-D85F35F46A9C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69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56A37-E5CD-D648-8DA4-3AB9A3B1E7BD}" type="datetime1">
              <a:rPr kumimoji="1" lang="ja-JP" altLang="en-US" smtClean="0"/>
              <a:t>2016/05/18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DE718-A98F-3049-AA8D-93C3303A3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7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 descr="WorldMap_ja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r="4440"/>
          <a:stretch>
            <a:fillRect/>
          </a:stretch>
        </p:blipFill>
        <p:spPr>
          <a:xfrm>
            <a:off x="-30156" y="0"/>
            <a:ext cx="9174156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10941" y="2751781"/>
            <a:ext cx="8291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dirty="0" smtClean="0"/>
              <a:t>Create</a:t>
            </a:r>
            <a:r>
              <a:rPr kumimoji="1" lang="en-US" altLang="ja-JP" sz="6000" dirty="0" smtClean="0"/>
              <a:t> your morning </a:t>
            </a:r>
            <a:r>
              <a:rPr lang="en-US" altLang="ja-JP" sz="6000" dirty="0" smtClean="0"/>
              <a:t>time</a:t>
            </a:r>
            <a:endParaRPr kumimoji="1" lang="ja-JP" altLang="en-US" sz="6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51724" y="5314129"/>
            <a:ext cx="3197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 err="1" smtClean="0"/>
              <a:t>Wakup</a:t>
            </a:r>
            <a:r>
              <a:rPr kumimoji="1" lang="en-US" altLang="ja-JP" sz="4400" dirty="0" smtClean="0"/>
              <a:t> Inc.</a:t>
            </a:r>
            <a:endParaRPr kumimoji="1" lang="ja-JP" altLang="en-US" sz="44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67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imag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189" y="0"/>
            <a:ext cx="9380189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１．理性の声を聞くこと</a:t>
            </a:r>
            <a:r>
              <a:rPr kumimoji="1" lang="ja-JP" altLang="en-US" dirty="0" smtClean="0">
                <a:solidFill>
                  <a:schemeClr val="bg1"/>
                </a:solidFill>
              </a:rPr>
              <a:t>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695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ph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39626" y="96699"/>
            <a:ext cx="5688677" cy="1143000"/>
          </a:xfrm>
        </p:spPr>
        <p:txBody>
          <a:bodyPr/>
          <a:lstStyle/>
          <a:p>
            <a:r>
              <a:rPr lang="ja-JP" altLang="en-US" dirty="0" smtClean="0"/>
              <a:t>２．布団から出ること</a:t>
            </a:r>
            <a:r>
              <a:rPr kumimoji="1" lang="ja-JP" altLang="en-US" dirty="0" smtClean="0"/>
              <a:t>！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130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imag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189" y="0"/>
            <a:ext cx="9380189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まずは、１．理性の声を聞くこと</a:t>
            </a:r>
            <a:r>
              <a:rPr kumimoji="1" lang="ja-JP" altLang="en-US" dirty="0" smtClean="0">
                <a:solidFill>
                  <a:schemeClr val="bg1"/>
                </a:solidFill>
              </a:rPr>
              <a:t>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49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3627" y="301089"/>
            <a:ext cx="8579138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会話による頭の働き（</a:t>
            </a:r>
            <a:r>
              <a:rPr lang="ja-JP" altLang="en-US" dirty="0" smtClean="0"/>
              <a:t>理性</a:t>
            </a:r>
            <a:r>
              <a:rPr kumimoji="1" lang="ja-JP" altLang="en-US" dirty="0" smtClean="0"/>
              <a:t>）の調査実験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6273"/>
              </p:ext>
            </p:extLst>
          </p:nvPr>
        </p:nvGraphicFramePr>
        <p:xfrm>
          <a:off x="798781" y="1279014"/>
          <a:ext cx="7161407" cy="4057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306530" y="5284930"/>
            <a:ext cx="446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有意差あり（</a:t>
            </a:r>
            <a:r>
              <a:rPr lang="en-US" altLang="ja-JP" sz="2800" dirty="0"/>
              <a:t>P=0.002&lt;0.1</a:t>
            </a:r>
            <a:r>
              <a:rPr kumimoji="1" lang="ja-JP" altLang="en-US" sz="2800" dirty="0" smtClean="0"/>
              <a:t>）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948888" y="5808150"/>
            <a:ext cx="6598425" cy="790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会話は頭の働きをよくする！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577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 descr="WorldMap_jaI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r="4440"/>
          <a:stretch>
            <a:fillRect/>
          </a:stretch>
        </p:blipFill>
        <p:spPr>
          <a:xfrm>
            <a:off x="-700718" y="0"/>
            <a:ext cx="9844718" cy="6858000"/>
          </a:xfrm>
        </p:spPr>
      </p:pic>
      <p:pic>
        <p:nvPicPr>
          <p:cNvPr id="6" name="コンテンツ プレースホルダー 3" descr="897941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2" b="8712"/>
          <a:stretch>
            <a:fillRect/>
          </a:stretch>
        </p:blipFill>
        <p:spPr>
          <a:xfrm>
            <a:off x="5277619" y="2998682"/>
            <a:ext cx="3518614" cy="2937588"/>
          </a:xfrm>
          <a:prstGeom prst="rect">
            <a:avLst/>
          </a:prstGeom>
        </p:spPr>
      </p:pic>
      <p:pic>
        <p:nvPicPr>
          <p:cNvPr id="7" name="図 6" descr="S__1631028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2" y="1469715"/>
            <a:ext cx="2524556" cy="2831461"/>
          </a:xfrm>
          <a:prstGeom prst="rect">
            <a:avLst/>
          </a:prstGeom>
        </p:spPr>
      </p:pic>
      <p:sp>
        <p:nvSpPr>
          <p:cNvPr id="9" name="左右矢印 8"/>
          <p:cNvSpPr/>
          <p:nvPr/>
        </p:nvSpPr>
        <p:spPr>
          <a:xfrm>
            <a:off x="2919657" y="3079549"/>
            <a:ext cx="3313810" cy="1708113"/>
          </a:xfrm>
          <a:prstGeom prst="left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 smtClean="0">
                <a:solidFill>
                  <a:srgbClr val="FFFF00"/>
                </a:solidFill>
              </a:rPr>
              <a:t>通話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74638"/>
            <a:ext cx="914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理性を高める</a:t>
            </a:r>
            <a:r>
              <a:rPr kumimoji="1" lang="en-US" altLang="ja-JP" sz="4800" dirty="0" smtClean="0"/>
              <a:t>⇔</a:t>
            </a:r>
            <a:r>
              <a:rPr kumimoji="1" lang="ja-JP" altLang="en-US" sz="4800" dirty="0" smtClean="0"/>
              <a:t>モーニングコール</a:t>
            </a:r>
            <a:r>
              <a:rPr kumimoji="1" lang="en-US" altLang="ja-JP" sz="4800" dirty="0" smtClean="0"/>
              <a:t>	</a:t>
            </a:r>
            <a:endParaRPr kumimoji="1" lang="ja-JP" altLang="en-US" sz="4800" dirty="0"/>
          </a:p>
        </p:txBody>
      </p:sp>
      <p:grpSp>
        <p:nvGrpSpPr>
          <p:cNvPr id="14" name="図形グループ 13"/>
          <p:cNvGrpSpPr/>
          <p:nvPr/>
        </p:nvGrpSpPr>
        <p:grpSpPr>
          <a:xfrm rot="16200000">
            <a:off x="3282755" y="1359525"/>
            <a:ext cx="920021" cy="517463"/>
            <a:chOff x="4049059" y="1847975"/>
            <a:chExt cx="1449294" cy="756520"/>
          </a:xfrm>
        </p:grpSpPr>
        <p:sp>
          <p:nvSpPr>
            <p:cNvPr id="15" name="フローチャート: 判断 14"/>
            <p:cNvSpPr/>
            <p:nvPr/>
          </p:nvSpPr>
          <p:spPr>
            <a:xfrm>
              <a:off x="4049059" y="1957294"/>
              <a:ext cx="1449294" cy="522941"/>
            </a:xfrm>
            <a:prstGeom prst="flowChartDecision">
              <a:avLst/>
            </a:prstGeom>
            <a:solidFill>
              <a:srgbClr val="CD324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4732994" y="1847975"/>
              <a:ext cx="690678" cy="756520"/>
            </a:xfrm>
            <a:prstGeom prst="ellipse">
              <a:avLst/>
            </a:prstGeom>
            <a:solidFill>
              <a:srgbClr val="CD324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/>
          </p:nvSpPr>
          <p:spPr>
            <a:xfrm flipH="1">
              <a:off x="4969081" y="2106706"/>
              <a:ext cx="197232" cy="25873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図形グループ 17"/>
          <p:cNvGrpSpPr/>
          <p:nvPr/>
        </p:nvGrpSpPr>
        <p:grpSpPr>
          <a:xfrm rot="16200000">
            <a:off x="6617626" y="1422445"/>
            <a:ext cx="920021" cy="517463"/>
            <a:chOff x="4049059" y="1847975"/>
            <a:chExt cx="1449294" cy="756520"/>
          </a:xfrm>
        </p:grpSpPr>
        <p:sp>
          <p:nvSpPr>
            <p:cNvPr id="19" name="フローチャート: 判断 18"/>
            <p:cNvSpPr/>
            <p:nvPr/>
          </p:nvSpPr>
          <p:spPr>
            <a:xfrm>
              <a:off x="4049059" y="1957294"/>
              <a:ext cx="1449294" cy="522941"/>
            </a:xfrm>
            <a:prstGeom prst="flowChartDecision">
              <a:avLst/>
            </a:prstGeom>
            <a:solidFill>
              <a:srgbClr val="CD324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4732994" y="1847975"/>
              <a:ext cx="690678" cy="756520"/>
            </a:xfrm>
            <a:prstGeom prst="ellipse">
              <a:avLst/>
            </a:prstGeom>
            <a:solidFill>
              <a:srgbClr val="CD324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 flipH="1">
              <a:off x="4969081" y="2106706"/>
              <a:ext cx="197232" cy="25873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95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ph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92824" y="-7889"/>
            <a:ext cx="6235479" cy="114300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２．布団から出ること</a:t>
            </a:r>
            <a:r>
              <a:rPr kumimoji="1" lang="ja-JP" altLang="en-US" dirty="0" smtClean="0"/>
              <a:t>！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18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188" y="274638"/>
            <a:ext cx="8934149" cy="1143000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必ず起きれると思う手法は</a:t>
            </a:r>
            <a:r>
              <a:rPr kumimoji="1" lang="ja-JP" altLang="en-US" dirty="0" smtClean="0"/>
              <a:t>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（独自調査</a:t>
            </a:r>
            <a:r>
              <a:rPr kumimoji="1" lang="en-US" altLang="ja-JP" dirty="0" smtClean="0"/>
              <a:t> N=50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図形グループ 6"/>
          <p:cNvGrpSpPr/>
          <p:nvPr/>
        </p:nvGrpSpPr>
        <p:grpSpPr>
          <a:xfrm>
            <a:off x="457200" y="1764704"/>
            <a:ext cx="8433155" cy="4509659"/>
            <a:chOff x="929014" y="1284172"/>
            <a:chExt cx="7216827" cy="4122708"/>
          </a:xfrm>
        </p:grpSpPr>
        <p:graphicFrame>
          <p:nvGraphicFramePr>
            <p:cNvPr id="4" name="グラフ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65879418"/>
                </p:ext>
              </p:extLst>
            </p:nvPr>
          </p:nvGraphicFramePr>
          <p:xfrm>
            <a:off x="929014" y="1284172"/>
            <a:ext cx="7216827" cy="41227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直線コネクタ 5"/>
            <p:cNvCxnSpPr/>
            <p:nvPr/>
          </p:nvCxnSpPr>
          <p:spPr>
            <a:xfrm>
              <a:off x="1343042" y="4796076"/>
              <a:ext cx="6262664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テキスト ボックス 7"/>
          <p:cNvSpPr txBox="1"/>
          <p:nvPr/>
        </p:nvSpPr>
        <p:spPr>
          <a:xfrm>
            <a:off x="3827150" y="5781304"/>
            <a:ext cx="67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票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153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鳴り続けるアラームを止めるために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26255" y="1600200"/>
            <a:ext cx="289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寝室から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21056" y="1417638"/>
            <a:ext cx="25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洗面所へ！</a:t>
            </a:r>
            <a:endParaRPr kumimoji="1" lang="ja-JP" altLang="en-US" sz="3600" dirty="0"/>
          </a:p>
        </p:txBody>
      </p:sp>
      <p:pic>
        <p:nvPicPr>
          <p:cNvPr id="10" name="図 9" descr="258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856" y="2246531"/>
            <a:ext cx="3385144" cy="4288530"/>
          </a:xfrm>
          <a:prstGeom prst="rect">
            <a:avLst/>
          </a:prstGeom>
        </p:spPr>
      </p:pic>
      <p:pic>
        <p:nvPicPr>
          <p:cNvPr id="11" name="図 10" descr="258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8828" y="1896627"/>
            <a:ext cx="3238172" cy="4671451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4561795" y="3708210"/>
            <a:ext cx="1335911" cy="1065746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42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どんな事業を興す</a:t>
            </a:r>
            <a:r>
              <a:rPr lang="ja-JP" altLang="en-US" dirty="0" smtClean="0"/>
              <a:t>？（</a:t>
            </a:r>
            <a:r>
              <a:rPr lang="en-US" altLang="ja-JP" dirty="0" smtClean="0"/>
              <a:t>Product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スマートフォンアプリ：</a:t>
            </a:r>
            <a:r>
              <a:rPr lang="en-US" altLang="ja-JP" dirty="0" err="1"/>
              <a:t>Wakup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世界中でモーニングコール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布団から自然と追い出す機能</a:t>
            </a:r>
            <a:endParaRPr lang="en-US" altLang="ja-JP" dirty="0" smtClean="0"/>
          </a:p>
        </p:txBody>
      </p:sp>
      <p:pic>
        <p:nvPicPr>
          <p:cNvPr id="4" name="図 3" descr="Wakupオープニング画面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36" y="1927411"/>
            <a:ext cx="2525269" cy="4482353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50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起こされ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9821" y="745849"/>
            <a:ext cx="3903943" cy="5981782"/>
          </a:xfrm>
          <a:prstGeom prst="rect">
            <a:avLst/>
          </a:prstGeom>
        </p:spPr>
      </p:pic>
      <p:pic>
        <p:nvPicPr>
          <p:cNvPr id="5" name="起こす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40940" y="745849"/>
            <a:ext cx="3944471" cy="595357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27821" y="5371"/>
            <a:ext cx="381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起こされるケース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46456" y="48985"/>
            <a:ext cx="284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起こすケース</a:t>
            </a:r>
            <a:endParaRPr kumimoji="1" lang="ja-JP" altLang="en-US" sz="2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15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どんな</a:t>
            </a:r>
            <a:r>
              <a:rPr lang="ja-JP" altLang="en-US" dirty="0" smtClean="0"/>
              <a:t>アプリ</a:t>
            </a:r>
            <a:r>
              <a:rPr kumimoji="1" lang="ja-JP" altLang="en-US" dirty="0" smtClean="0"/>
              <a:t>を</a:t>
            </a:r>
            <a:r>
              <a:rPr kumimoji="1" lang="ja-JP" altLang="en-US" dirty="0" smtClean="0"/>
              <a:t>つくる</a:t>
            </a:r>
            <a:r>
              <a:rPr lang="ja-JP" altLang="en-US" dirty="0" smtClean="0"/>
              <a:t>？</a:t>
            </a:r>
            <a:r>
              <a:rPr lang="ja-JP" altLang="en-US" dirty="0" smtClean="0"/>
              <a:t>（</a:t>
            </a:r>
            <a:r>
              <a:rPr lang="en-US" altLang="ja-JP" dirty="0" smtClean="0"/>
              <a:t>Product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スマートフォンアプリ：</a:t>
            </a:r>
            <a:r>
              <a:rPr lang="en-US" altLang="ja-JP" dirty="0" err="1"/>
              <a:t>Wakup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世界中でモーニングコール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布団から自然と追い出す機能</a:t>
            </a:r>
            <a:endParaRPr lang="en-US" altLang="ja-JP" dirty="0" smtClean="0"/>
          </a:p>
        </p:txBody>
      </p:sp>
      <p:pic>
        <p:nvPicPr>
          <p:cNvPr id="4" name="図 3" descr="Wakupオープニング画面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36" y="1927411"/>
            <a:ext cx="2525269" cy="4482353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84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 descr="WorldMap_jaI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r="4440"/>
          <a:stretch>
            <a:fillRect/>
          </a:stretch>
        </p:blipFill>
        <p:spPr>
          <a:xfrm>
            <a:off x="-700718" y="0"/>
            <a:ext cx="9844718" cy="6858000"/>
          </a:xfrm>
        </p:spPr>
      </p:pic>
      <p:pic>
        <p:nvPicPr>
          <p:cNvPr id="6" name="コンテンツ プレースホルダー 3" descr="897941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2" b="8712"/>
          <a:stretch>
            <a:fillRect/>
          </a:stretch>
        </p:blipFill>
        <p:spPr>
          <a:xfrm>
            <a:off x="5277619" y="2998682"/>
            <a:ext cx="3518614" cy="2937588"/>
          </a:xfrm>
          <a:prstGeom prst="rect">
            <a:avLst/>
          </a:prstGeom>
        </p:spPr>
      </p:pic>
      <p:pic>
        <p:nvPicPr>
          <p:cNvPr id="7" name="図 6" descr="S__1631028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2" y="1469715"/>
            <a:ext cx="2524556" cy="2831461"/>
          </a:xfrm>
          <a:prstGeom prst="rect">
            <a:avLst/>
          </a:prstGeom>
        </p:spPr>
      </p:pic>
      <p:sp>
        <p:nvSpPr>
          <p:cNvPr id="9" name="左右矢印 8"/>
          <p:cNvSpPr/>
          <p:nvPr/>
        </p:nvSpPr>
        <p:spPr>
          <a:xfrm>
            <a:off x="2919657" y="3079549"/>
            <a:ext cx="3313810" cy="1708113"/>
          </a:xfrm>
          <a:prstGeom prst="left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 smtClean="0">
                <a:solidFill>
                  <a:srgbClr val="FFFF00"/>
                </a:solidFill>
              </a:rPr>
              <a:t>通話</a:t>
            </a:r>
            <a:endParaRPr kumimoji="1" lang="ja-JP" altLang="en-US" sz="4800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0" y="467176"/>
            <a:ext cx="8906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「二度寝の防止」　</a:t>
            </a:r>
            <a:r>
              <a:rPr lang="en-US" altLang="ja-JP" sz="2800" dirty="0" smtClean="0"/>
              <a:t>⇔</a:t>
            </a:r>
            <a:r>
              <a:rPr lang="ja-JP" altLang="en-US" sz="2800" dirty="0" smtClean="0"/>
              <a:t>　モーニングコール＆布団から出す</a:t>
            </a:r>
            <a:endParaRPr kumimoji="1" lang="ja-JP" altLang="en-US" sz="2800" dirty="0"/>
          </a:p>
        </p:txBody>
      </p:sp>
      <p:grpSp>
        <p:nvGrpSpPr>
          <p:cNvPr id="13" name="図形グループ 12"/>
          <p:cNvGrpSpPr/>
          <p:nvPr/>
        </p:nvGrpSpPr>
        <p:grpSpPr>
          <a:xfrm rot="16200000">
            <a:off x="3282755" y="1359525"/>
            <a:ext cx="920021" cy="517463"/>
            <a:chOff x="4049059" y="1847975"/>
            <a:chExt cx="1449294" cy="756520"/>
          </a:xfrm>
        </p:grpSpPr>
        <p:sp>
          <p:nvSpPr>
            <p:cNvPr id="15" name="フローチャート: 判断 14"/>
            <p:cNvSpPr/>
            <p:nvPr/>
          </p:nvSpPr>
          <p:spPr>
            <a:xfrm>
              <a:off x="4049059" y="1957294"/>
              <a:ext cx="1449294" cy="522941"/>
            </a:xfrm>
            <a:prstGeom prst="flowChartDecision">
              <a:avLst/>
            </a:prstGeom>
            <a:solidFill>
              <a:srgbClr val="CD324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4732994" y="1847975"/>
              <a:ext cx="690678" cy="756520"/>
            </a:xfrm>
            <a:prstGeom prst="ellipse">
              <a:avLst/>
            </a:prstGeom>
            <a:solidFill>
              <a:srgbClr val="CD324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/>
          </p:nvSpPr>
          <p:spPr>
            <a:xfrm flipH="1">
              <a:off x="4969081" y="2106706"/>
              <a:ext cx="197232" cy="25873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図形グループ 17"/>
          <p:cNvGrpSpPr/>
          <p:nvPr/>
        </p:nvGrpSpPr>
        <p:grpSpPr>
          <a:xfrm rot="16200000">
            <a:off x="6587743" y="1385369"/>
            <a:ext cx="920021" cy="517463"/>
            <a:chOff x="4049059" y="1847975"/>
            <a:chExt cx="1449294" cy="756520"/>
          </a:xfrm>
        </p:grpSpPr>
        <p:sp>
          <p:nvSpPr>
            <p:cNvPr id="19" name="フローチャート: 判断 18"/>
            <p:cNvSpPr/>
            <p:nvPr/>
          </p:nvSpPr>
          <p:spPr>
            <a:xfrm>
              <a:off x="4049059" y="1957294"/>
              <a:ext cx="1449294" cy="522941"/>
            </a:xfrm>
            <a:prstGeom prst="flowChartDecision">
              <a:avLst/>
            </a:prstGeom>
            <a:solidFill>
              <a:srgbClr val="CD324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4732994" y="1847975"/>
              <a:ext cx="690678" cy="756520"/>
            </a:xfrm>
            <a:prstGeom prst="ellipse">
              <a:avLst/>
            </a:prstGeom>
            <a:solidFill>
              <a:srgbClr val="CD324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 flipH="1">
              <a:off x="4969081" y="2106706"/>
              <a:ext cx="197232" cy="25873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円形吹き出し 21"/>
          <p:cNvSpPr/>
          <p:nvPr/>
        </p:nvSpPr>
        <p:spPr>
          <a:xfrm>
            <a:off x="-519678" y="4676588"/>
            <a:ext cx="6878669" cy="1791058"/>
          </a:xfrm>
          <a:prstGeom prst="wedgeEllipseCallout">
            <a:avLst>
              <a:gd name="adj1" fmla="val 55408"/>
              <a:gd name="adj2" fmla="val -3685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ja-JP" altLang="en-US" sz="4000" dirty="0" smtClean="0">
                <a:solidFill>
                  <a:srgbClr val="FF15A4"/>
                </a:solidFill>
              </a:rPr>
              <a:t>バッチリ起きれた！ありがとう！</a:t>
            </a:r>
            <a:endParaRPr lang="ja-JP" altLang="en-US" sz="4000" dirty="0">
              <a:solidFill>
                <a:srgbClr val="FF15A4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567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 descr="WorldMap_ja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r="4440"/>
          <a:stretch>
            <a:fillRect/>
          </a:stretch>
        </p:blipFill>
        <p:spPr>
          <a:xfrm>
            <a:off x="-30156" y="0"/>
            <a:ext cx="9174156" cy="6858000"/>
          </a:xfrm>
          <a:prstGeom prst="rect">
            <a:avLst/>
          </a:prstGeom>
        </p:spPr>
      </p:pic>
      <p:pic>
        <p:nvPicPr>
          <p:cNvPr id="6" name="図 5" descr="S__1631027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17" y="3489222"/>
            <a:ext cx="3153229" cy="3368778"/>
          </a:xfrm>
          <a:prstGeom prst="rect">
            <a:avLst/>
          </a:prstGeom>
          <a:effectLst>
            <a:softEdge rad="279400"/>
          </a:effectLst>
        </p:spPr>
      </p:pic>
      <p:pic>
        <p:nvPicPr>
          <p:cNvPr id="8" name="図 7" descr="S__1631028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17" y="816471"/>
            <a:ext cx="3742957" cy="2497560"/>
          </a:xfrm>
          <a:prstGeom prst="rect">
            <a:avLst/>
          </a:prstGeom>
          <a:effectLst>
            <a:softEdge rad="292100"/>
          </a:effectLst>
        </p:spPr>
      </p:pic>
      <p:pic>
        <p:nvPicPr>
          <p:cNvPr id="11" name="図 10" descr="S__1631027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9" y="4110308"/>
            <a:ext cx="4209865" cy="2572501"/>
          </a:xfrm>
          <a:prstGeom prst="rect">
            <a:avLst/>
          </a:prstGeom>
          <a:effectLst>
            <a:softEdge rad="292100"/>
          </a:effectLst>
        </p:spPr>
      </p:pic>
      <p:pic>
        <p:nvPicPr>
          <p:cNvPr id="3" name="図 2" descr="ecef180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39" y="1004412"/>
            <a:ext cx="3883143" cy="2912357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2" name="図 1" descr="takikuri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81" y="770365"/>
            <a:ext cx="4328226" cy="3606016"/>
          </a:xfrm>
          <a:prstGeom prst="rect">
            <a:avLst/>
          </a:prstGeom>
          <a:effectLst>
            <a:softEdge rad="469900"/>
          </a:effectLst>
        </p:spPr>
      </p:pic>
      <p:sp>
        <p:nvSpPr>
          <p:cNvPr id="7" name="円/楕円 6"/>
          <p:cNvSpPr/>
          <p:nvPr/>
        </p:nvSpPr>
        <p:spPr>
          <a:xfrm>
            <a:off x="1562016" y="3048000"/>
            <a:ext cx="6102085" cy="170587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 smtClean="0">
                <a:solidFill>
                  <a:srgbClr val="FF15A4"/>
                </a:solidFill>
              </a:rPr>
              <a:t>ご清聴ありがとうございました！</a:t>
            </a:r>
            <a:endParaRPr kumimoji="1" lang="ja-JP" altLang="en-US" sz="4400" dirty="0">
              <a:solidFill>
                <a:srgbClr val="FF15A4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43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8568491"/>
              </p:ext>
            </p:extLst>
          </p:nvPr>
        </p:nvGraphicFramePr>
        <p:xfrm>
          <a:off x="457200" y="1023456"/>
          <a:ext cx="8229599" cy="480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睡眠欲　</a:t>
            </a:r>
            <a:r>
              <a:rPr kumimoji="1" lang="en-US" altLang="ja-JP" dirty="0" smtClean="0"/>
              <a:t>VS</a:t>
            </a:r>
            <a:r>
              <a:rPr kumimoji="1" lang="ja-JP" altLang="en-US" dirty="0" smtClean="0"/>
              <a:t>　理性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dirty="0" smtClean="0"/>
              <a:t>布団から出るための工夫（独自調査）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963487" y="5927297"/>
            <a:ext cx="7167757" cy="7445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000000"/>
                </a:solidFill>
              </a:rPr>
              <a:t>気合に頼らない起床の仕組みが必要</a:t>
            </a:r>
            <a:endParaRPr kumimoji="1" lang="ja-JP" altLang="en-US" sz="3200" dirty="0">
              <a:solidFill>
                <a:srgbClr val="00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82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-145983" y="0"/>
            <a:ext cx="9289983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29878" y="2554870"/>
            <a:ext cx="4875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dirty="0" smtClean="0">
                <a:solidFill>
                  <a:srgbClr val="FFFF00"/>
                </a:solidFill>
              </a:rPr>
              <a:t>Why</a:t>
            </a:r>
            <a:r>
              <a:rPr lang="en-US" altLang="ja-JP" sz="8000" dirty="0" smtClean="0">
                <a:solidFill>
                  <a:srgbClr val="FFFF00"/>
                </a:solidFill>
              </a:rPr>
              <a:t> ??</a:t>
            </a:r>
            <a:endParaRPr kumimoji="1" lang="ja-JP" altLang="en-US" sz="8000" dirty="0">
              <a:solidFill>
                <a:srgbClr val="FFFF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38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2401400028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0860"/>
            <a:ext cx="9299107" cy="698886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 rot="20238453">
            <a:off x="4694171" y="817274"/>
            <a:ext cx="39216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 err="1" smtClean="0"/>
              <a:t>Wh,What</a:t>
            </a:r>
            <a:r>
              <a:rPr kumimoji="1" lang="en-US" altLang="ja-JP" sz="4400" dirty="0" smtClean="0"/>
              <a:t> !?</a:t>
            </a:r>
          </a:p>
          <a:p>
            <a:r>
              <a:rPr lang="en-US" altLang="ja-JP" sz="4400" dirty="0" err="1" smtClean="0"/>
              <a:t>Nidone</a:t>
            </a:r>
            <a:r>
              <a:rPr lang="en-US" altLang="ja-JP" sz="4400" dirty="0" smtClean="0"/>
              <a:t> !?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1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394180"/>
            <a:ext cx="8229600" cy="573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/>
              <a:t>あなたは仕事がある日の朝</a:t>
            </a:r>
            <a:r>
              <a:rPr lang="ja-JP" altLang="en-US" sz="2800" dirty="0" smtClean="0"/>
              <a:t>、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「</a:t>
            </a:r>
            <a:r>
              <a:rPr lang="ja-JP" altLang="en-US" sz="2800" dirty="0"/>
              <a:t>もっと時間が欲しい」「時間が足りない」</a:t>
            </a:r>
            <a:r>
              <a:rPr lang="ja-JP" altLang="en-US" sz="2800" dirty="0" smtClean="0"/>
              <a:t>と思います</a:t>
            </a:r>
            <a:r>
              <a:rPr lang="ja-JP" altLang="en-US" sz="2800" dirty="0"/>
              <a:t>か。（</a:t>
            </a:r>
            <a:r>
              <a:rPr lang="en-US" altLang="ja-JP" sz="2800" dirty="0"/>
              <a:t>N=1000</a:t>
            </a:r>
            <a:r>
              <a:rPr lang="ja-JP" altLang="en-US" sz="2800" dirty="0" smtClean="0"/>
              <a:t>）（とてもそう思う、まぁそう思う計）</a:t>
            </a:r>
            <a:endParaRPr kumimoji="1" lang="ja-JP" altLang="en-US" sz="28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61994"/>
              </p:ext>
            </p:extLst>
          </p:nvPr>
        </p:nvGraphicFramePr>
        <p:xfrm>
          <a:off x="1343041" y="2076409"/>
          <a:ext cx="6029091" cy="2846855"/>
        </p:xfrm>
        <a:graphic>
          <a:graphicData uri="http://schemas.openxmlformats.org/drawingml/2006/table">
            <a:tbl>
              <a:tblPr/>
              <a:tblGrid>
                <a:gridCol w="2009697"/>
                <a:gridCol w="2009697"/>
                <a:gridCol w="2009697"/>
              </a:tblGrid>
              <a:tr h="56937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全体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65.10%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37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年代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20</a:t>
                      </a:r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代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62.50%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37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30</a:t>
                      </a:r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代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75.10%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37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40</a:t>
                      </a:r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代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66.80%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37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　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50</a:t>
                      </a:r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代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55.30%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1197059" y="5460900"/>
            <a:ext cx="6627621" cy="8029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朝の時間が欲しい人は多い！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6409765"/>
            <a:ext cx="807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（</a:t>
            </a:r>
            <a:r>
              <a:rPr lang="en-US" altLang="ja-JP" dirty="0"/>
              <a:t>㈱</a:t>
            </a:r>
            <a:r>
              <a:rPr lang="ja-JP" altLang="en-US" dirty="0"/>
              <a:t>）</a:t>
            </a:r>
            <a:r>
              <a:rPr lang="en-US" altLang="ja-JP" dirty="0"/>
              <a:t>LION</a:t>
            </a:r>
            <a:r>
              <a:rPr lang="ja-JP" altLang="en-US" dirty="0"/>
              <a:t>調べ</a:t>
            </a:r>
            <a:r>
              <a:rPr lang="en-US" altLang="ja-JP" dirty="0" smtClean="0"/>
              <a:t>http</a:t>
            </a:r>
            <a:r>
              <a:rPr lang="en-US" altLang="ja-JP" dirty="0"/>
              <a:t>://</a:t>
            </a:r>
            <a:r>
              <a:rPr lang="en-US" altLang="ja-JP" dirty="0" err="1"/>
              <a:t>www.lion.co.jp</a:t>
            </a:r>
            <a:r>
              <a:rPr lang="en-US" altLang="ja-JP" dirty="0"/>
              <a:t>/</a:t>
            </a:r>
            <a:r>
              <a:rPr lang="en-US" altLang="ja-JP" dirty="0" err="1"/>
              <a:t>ja</a:t>
            </a:r>
            <a:r>
              <a:rPr lang="en-US" altLang="ja-JP" dirty="0"/>
              <a:t>/company/press/2012/802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74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 descr="スクリーンショット 2015-06-20 20.45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61" r="-29861"/>
          <a:stretch>
            <a:fillRect/>
          </a:stretch>
        </p:blipFill>
        <p:spPr>
          <a:xfrm>
            <a:off x="3276170" y="527504"/>
            <a:ext cx="7292413" cy="4137252"/>
          </a:xfrm>
        </p:spPr>
      </p:pic>
      <p:pic>
        <p:nvPicPr>
          <p:cNvPr id="10" name="図 9" descr="スクリーンショット 2015-06-20 20.46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4" y="527504"/>
            <a:ext cx="4305300" cy="4009572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57200" y="4933651"/>
            <a:ext cx="8418556" cy="963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事業目標：二度寝を減らし、朝の時間を作ること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0142" y="6136800"/>
            <a:ext cx="864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㈱</a:t>
            </a:r>
            <a:r>
              <a:rPr lang="en-US" altLang="ja-JP" dirty="0" smtClean="0"/>
              <a:t>LION</a:t>
            </a:r>
            <a:r>
              <a:rPr kumimoji="1" lang="ja-JP" altLang="en-US" dirty="0" smtClean="0"/>
              <a:t>調べ</a:t>
            </a:r>
            <a:r>
              <a:rPr lang="en-US" altLang="ja-JP" dirty="0"/>
              <a:t> http://</a:t>
            </a:r>
            <a:r>
              <a:rPr lang="en-US" altLang="ja-JP" dirty="0" err="1"/>
              <a:t>www.lion.co.jp</a:t>
            </a:r>
            <a:r>
              <a:rPr lang="en-US" altLang="ja-JP" dirty="0"/>
              <a:t>/</a:t>
            </a:r>
            <a:r>
              <a:rPr lang="en-US" altLang="ja-JP" dirty="0" err="1"/>
              <a:t>ja</a:t>
            </a:r>
            <a:r>
              <a:rPr lang="en-US" altLang="ja-JP" dirty="0"/>
              <a:t>/company/press/2012/802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15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そもそも二度寝はいつ起こる？？</a:t>
            </a:r>
            <a:endParaRPr kumimoji="1" lang="ja-JP" altLang="en-US" dirty="0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457200" y="3547618"/>
            <a:ext cx="8068198" cy="0"/>
          </a:xfrm>
          <a:prstGeom prst="straightConnector1">
            <a:avLst/>
          </a:prstGeom>
          <a:ln w="1333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48134" y="2554869"/>
            <a:ext cx="113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時刻</a:t>
            </a:r>
            <a:endParaRPr kumimoji="1" lang="ja-JP" altLang="en-US" sz="2800" dirty="0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1328445" y="2165040"/>
            <a:ext cx="1080272" cy="1344668"/>
          </a:xfrm>
          <a:prstGeom prst="straightConnector1">
            <a:avLst/>
          </a:prstGeom>
          <a:ln w="666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4043726" y="3547618"/>
            <a:ext cx="802906" cy="1416128"/>
          </a:xfrm>
          <a:prstGeom prst="straightConnector1">
            <a:avLst/>
          </a:prstGeom>
          <a:ln w="666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図 18" descr="Biranger_54159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16" y="1249555"/>
            <a:ext cx="2575716" cy="2042577"/>
          </a:xfrm>
          <a:prstGeom prst="rect">
            <a:avLst/>
          </a:prstGeom>
        </p:spPr>
      </p:pic>
      <p:pic>
        <p:nvPicPr>
          <p:cNvPr id="21" name="図 20" descr="wakeu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70" y="4584165"/>
            <a:ext cx="2890459" cy="2157039"/>
          </a:xfrm>
          <a:prstGeom prst="rect">
            <a:avLst/>
          </a:prstGeom>
        </p:spPr>
      </p:pic>
      <p:pic>
        <p:nvPicPr>
          <p:cNvPr id="22" name="図 21" descr="110060002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55" y="4146188"/>
            <a:ext cx="3497171" cy="231763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5036408" y="3292132"/>
            <a:ext cx="1532820" cy="4744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ここ！！</a:t>
            </a:r>
            <a:endParaRPr kumimoji="1" lang="ja-JP" altLang="en-US" sz="28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270052" y="1588882"/>
            <a:ext cx="13868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就寝</a:t>
            </a:r>
            <a:endParaRPr kumimoji="1" lang="ja-JP" altLang="en-US" sz="32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656889" y="4231489"/>
            <a:ext cx="13868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覚醒</a:t>
            </a:r>
            <a:endParaRPr kumimoji="1" lang="ja-JP" altLang="en-US" sz="32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138561" y="4416154"/>
            <a:ext cx="13868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起床</a:t>
            </a:r>
            <a:endParaRPr kumimoji="1" lang="ja-JP" altLang="en-US" sz="3200" dirty="0"/>
          </a:p>
        </p:txBody>
      </p:sp>
      <p:cxnSp>
        <p:nvCxnSpPr>
          <p:cNvPr id="14" name="直線矢印コネクタ 13"/>
          <p:cNvCxnSpPr/>
          <p:nvPr/>
        </p:nvCxnSpPr>
        <p:spPr>
          <a:xfrm flipV="1">
            <a:off x="6072886" y="3547618"/>
            <a:ext cx="802906" cy="1416128"/>
          </a:xfrm>
          <a:prstGeom prst="straightConnector1">
            <a:avLst/>
          </a:prstGeom>
          <a:ln w="666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09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 descr="287001416-m600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3459" y="-25713"/>
            <a:ext cx="10377459" cy="70479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" y="296895"/>
            <a:ext cx="7103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/>
              <a:t>睡眠欲</a:t>
            </a:r>
            <a:r>
              <a:rPr lang="ja-JP" altLang="ja-JP" sz="4400" dirty="0"/>
              <a:t>　</a:t>
            </a:r>
            <a:r>
              <a:rPr lang="en-US" altLang="ja-JP" sz="4400" dirty="0" err="1" smtClean="0"/>
              <a:t>vs</a:t>
            </a:r>
            <a:r>
              <a:rPr lang="ja-JP" altLang="en-US" sz="4400" dirty="0" smtClean="0"/>
              <a:t>　理性</a:t>
            </a:r>
            <a:endParaRPr lang="ja-JP" altLang="en-US" sz="4400" dirty="0"/>
          </a:p>
        </p:txBody>
      </p:sp>
      <p:sp>
        <p:nvSpPr>
          <p:cNvPr id="6" name="テキスト ボックス 5"/>
          <p:cNvSpPr txBox="1"/>
          <p:nvPr/>
        </p:nvSpPr>
        <p:spPr>
          <a:xfrm rot="20895585">
            <a:off x="4910431" y="5267099"/>
            <a:ext cx="408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布団が恋人。。</a:t>
            </a:r>
            <a:r>
              <a:rPr lang="en-US" altLang="ja-JP" sz="4000" dirty="0" smtClean="0"/>
              <a:t>♡</a:t>
            </a:r>
            <a:endParaRPr lang="en-US" altLang="ja-JP" sz="40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29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0" y="0"/>
            <a:ext cx="9289983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6118" y="1824907"/>
            <a:ext cx="78100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0" dirty="0" smtClean="0">
                <a:solidFill>
                  <a:srgbClr val="FFFF00"/>
                </a:solidFill>
              </a:rPr>
              <a:t>How to overcome Sleepiness??</a:t>
            </a:r>
            <a:endParaRPr kumimoji="1" lang="ja-JP" altLang="en-US" sz="8000" dirty="0">
              <a:solidFill>
                <a:srgbClr val="FFFF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E718-A98F-3049-AA8D-93C3303A39F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68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354</Words>
  <Application>Microsoft Macintosh PowerPoint</Application>
  <PresentationFormat>画面に合わせる (4:3)</PresentationFormat>
  <Paragraphs>89</Paragraphs>
  <Slides>22</Slides>
  <Notes>0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3" baseType="lpstr">
      <vt:lpstr>ホワイト</vt:lpstr>
      <vt:lpstr>PowerPoint プレゼンテーション</vt:lpstr>
      <vt:lpstr>どんなアプリをつくる？（Product）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そもそも二度寝はいつ起こる？？</vt:lpstr>
      <vt:lpstr>PowerPoint プレゼンテーション</vt:lpstr>
      <vt:lpstr>PowerPoint プレゼンテーション</vt:lpstr>
      <vt:lpstr>１．理性の声を聞くこと！</vt:lpstr>
      <vt:lpstr>２．布団から出ること！</vt:lpstr>
      <vt:lpstr>まずは、１．理性の声を聞くこと！</vt:lpstr>
      <vt:lpstr>会話による頭の働き（理性）の調査実験</vt:lpstr>
      <vt:lpstr>PowerPoint プレゼンテーション</vt:lpstr>
      <vt:lpstr>２．布団から出ること！</vt:lpstr>
      <vt:lpstr>必ず起きれると思う手法は？ （独自調査 N=50）</vt:lpstr>
      <vt:lpstr>鳴り続けるアラームを止めるために</vt:lpstr>
      <vt:lpstr>どんな事業を興す？（Product）</vt:lpstr>
      <vt:lpstr>PowerPoint プレゼンテーション</vt:lpstr>
      <vt:lpstr>PowerPoint プレゼンテーション</vt:lpstr>
      <vt:lpstr>PowerPoint プレゼンテーション</vt:lpstr>
      <vt:lpstr>睡眠欲　VS　理性 布団から出るための工夫（独自調査）</vt:lpstr>
    </vt:vector>
  </TitlesOfParts>
  <Company>志堂寺研究室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久世 昌和</dc:creator>
  <cp:lastModifiedBy>九州大学</cp:lastModifiedBy>
  <cp:revision>209</cp:revision>
  <dcterms:created xsi:type="dcterms:W3CDTF">2015-06-11T06:49:29Z</dcterms:created>
  <dcterms:modified xsi:type="dcterms:W3CDTF">2016-05-18T09:07:01Z</dcterms:modified>
</cp:coreProperties>
</file>